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9601200" cx="73152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Plus Jakarta Sans"/>
      <p:regular r:id="rId26"/>
      <p:bold r:id="rId27"/>
      <p:italic r:id="rId28"/>
      <p:boldItalic r:id="rId29"/>
    </p:embeddedFont>
    <p:embeddedFont>
      <p:font typeface="Inter"/>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D9BD9A-8245-4ABE-A947-4E4C6122C529}">
  <a:tblStyle styleId="{88D9BD9A-8245-4ABE-A947-4E4C6122C52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regular.fntdata"/><Relationship Id="rId25" Type="http://schemas.openxmlformats.org/officeDocument/2006/relationships/font" Target="fonts/InterSemiBold-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bold.fntdata"/><Relationship Id="rId30" Type="http://schemas.openxmlformats.org/officeDocument/2006/relationships/font" Target="fonts/Inter-regular.fntdata"/><Relationship Id="rId11" Type="http://schemas.openxmlformats.org/officeDocument/2006/relationships/slide" Target="slides/slide5.xml"/><Relationship Id="rId33" Type="http://schemas.openxmlformats.org/officeDocument/2006/relationships/font" Target="fonts/Inter-boldItalic.fntdata"/><Relationship Id="rId10" Type="http://schemas.openxmlformats.org/officeDocument/2006/relationships/slide" Target="slides/slide4.xml"/><Relationship Id="rId32"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85ac5dabd_0_6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85ac5dab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b2dd2d9de_0_2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b2dd2d9de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1b2dd2d9de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1b2dd2d9d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1b2dd2d9de_0_14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1b2dd2d9de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1b2dd2d9de_0_16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1b2dd2d9de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5ac5dabd_0_13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5ac5dabd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1b2dd2d9de_0_1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1b2dd2d9d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085ac5dabd_0_19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085ac5dabd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1b2dd2d9de_0_3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1b2dd2d9de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085ac5dabd_0_2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085ac5dabd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1b2dd2d9de_0_67: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1b2dd2d9de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1b2dd2d9de_0_83: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1b2dd2d9d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1b2dd2d9de_0_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1b2dd2d9d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Islam</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59" name="Google Shape;59;p13"/>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Bennett </a:t>
            </a:r>
            <a:r>
              <a:rPr lang="en" sz="1200">
                <a:solidFill>
                  <a:srgbClr val="262626"/>
                </a:solidFill>
                <a:latin typeface="Halant"/>
                <a:ea typeface="Halant"/>
                <a:cs typeface="Halant"/>
                <a:sym typeface="Halant"/>
              </a:rPr>
              <a:t>Sherry, “</a:t>
            </a:r>
            <a:r>
              <a:rPr i="1" lang="en" sz="1200">
                <a:solidFill>
                  <a:srgbClr val="262626"/>
                </a:solidFill>
                <a:latin typeface="Halant"/>
                <a:ea typeface="Halant"/>
                <a:cs typeface="Halant"/>
                <a:sym typeface="Halant"/>
              </a:rPr>
              <a:t>Dar al-Islam.”</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highlight>
                  <a:srgbClr val="FFFFFF"/>
                </a:highlight>
                <a:latin typeface="Inter"/>
                <a:ea typeface="Inter"/>
                <a:cs typeface="Inter"/>
                <a:sym typeface="Inter"/>
              </a:rPr>
              <a:t>Bennett Sherry holds a PhD in history from the University of Pittsburgh and has undergraduate teaching experience at the University of Pittsburgh and the University of Maine at Augusta.</a:t>
            </a:r>
            <a:r>
              <a:rPr i="1" lang="en" sz="1200">
                <a:solidFill>
                  <a:srgbClr val="262626"/>
                </a:solidFill>
                <a:latin typeface="Inter"/>
                <a:ea typeface="Inter"/>
                <a:cs typeface="Inter"/>
                <a:sym typeface="Inter"/>
              </a:rPr>
              <a:t> </a:t>
            </a:r>
            <a:r>
              <a:rPr lang="en" sz="1200">
                <a:solidFill>
                  <a:srgbClr val="262626"/>
                </a:solidFill>
                <a:latin typeface="Inter"/>
                <a:ea typeface="Inter"/>
                <a:cs typeface="Inter"/>
                <a:sym typeface="Inter"/>
              </a:rPr>
              <a:t> </a:t>
            </a:r>
            <a:endParaRPr sz="1200">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61" name="Google Shape;61;p13"/>
          <p:cNvSpPr txBox="1"/>
          <p:nvPr/>
        </p:nvSpPr>
        <p:spPr>
          <a:xfrm>
            <a:off x="359100" y="1994475"/>
            <a:ext cx="6580800" cy="683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Dar al-Islam—an Arabic phrase meaning, “The House of Islam”—refers to the parts of the world where Muslims are in the majority and the rulers practice Islam. Beginning in the seventh century, with the conquests of the prophet Muhammad and his Arab armies, Dar al-Islam spread quickly out of Arabia to the surrounding regions.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Like Christianity and Buddhism, Islam emerged as a universalist and missionary religion. That is, Muslims believed anyone could become Muslim, and that it was their duty as Muslims to spread the message of Islam. Under first the Umayyad (661–750) and then the Abbasid (750–1258) Caliphates, a large Islamic empire spread across Afro-Eurasia, conquering and converting millions. The conquests of the early caliphates spread Islam across an empire stretching from the Atlantic Ocean to India. Likewise, the conquerors also embraced new ideas they encountered, including Greek philosophy, Indian science, and Chinese technological innovations. The early Caliphates owed much of their success to their ability to blend ideas from different places into a diverse but unified cultural world. Though conversion was part of these early empires, many non-Muslims in Dar al-Islam were allowed, and even encouraged, to retain their own religions.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the thirteenth century, the Mongol armies of Chinggis Khan swept across Eurasia, defeating the armies of Turks, Arabs, and many others. In 1258, a Mongol army reached Baghdad and sacked the city, killing the last Abbasid caliph and destroying the House of Wisdom. But the Mongol conquests actually helped spread Islam further than ever across the vast territory of the Mongol Empire. After the empire collapsed in the fourteenth century, Turkic dynasties again rose to power. Timur, who was of both Turkic and Mongol descent, conquered an empire stretching from India to Anatolia. His descendants later established the Mughal Empire in India. Turkic dynasties launched several other states that would dominate Eurasia well beyond 1450, including the Ottoman Empire in Anatolia, the Safavid Empire in Iran, and the Mamluk sultanate in Egypt.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central political authority of the early Arab caliphates might have fractured, but a powerful side-effect of the Turkic and Mongol invasions was the spread of Islam to even more new places and peoples. In this way, 1200 to 1450 was an extension of Dar al-Islam’s “golden age”, at least culturally and religiously. Between 1000 and 1500, the size of Dar al-Islam nearly doubled, reaching sub-Saharan Africa, the East African coast, India, and the islands of Southeast Asia. The world certainly seemed on the verge of becoming Muslim.</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2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2" name="Google Shape;172;p22"/>
          <p:cNvSpPr txBox="1"/>
          <p:nvPr/>
        </p:nvSpPr>
        <p:spPr>
          <a:xfrm>
            <a:off x="0" y="0"/>
            <a:ext cx="7315200" cy="10722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Chinese Philosophies</a:t>
            </a:r>
            <a:endParaRPr>
              <a:latin typeface="Halant"/>
              <a:ea typeface="Halant"/>
              <a:cs typeface="Halant"/>
              <a:sym typeface="Halant"/>
            </a:endParaRPr>
          </a:p>
        </p:txBody>
      </p:sp>
      <p:pic>
        <p:nvPicPr>
          <p:cNvPr id="173" name="Google Shape;173;p2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74" name="Google Shape;174;p2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5" name="Google Shape;175;p2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6" name="Google Shape;176;p22"/>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177" name="Google Shape;177;p22"/>
          <p:cNvSpPr txBox="1"/>
          <p:nvPr/>
        </p:nvSpPr>
        <p:spPr>
          <a:xfrm>
            <a:off x="588450" y="1552351"/>
            <a:ext cx="6285300" cy="71937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civil service examination system during the Song Dynasty change the path to political power in China?</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civil service examination system allowed individuals from non-aristocratic backgrounds to gain political power by passing rigorous exams. This provided a more meritocratic path to government positions, where success was based on knowledge and ability rather than noble lineage, although aristocracy still held an advantage.</a:t>
            </a:r>
            <a:endParaRPr sz="1200">
              <a:solidFill>
                <a:srgbClr val="E95C3D"/>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Confucianism play in shaping social hierarchies and the roles of men and women in Song China?</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Confucianism reinforced a strict social hierarchy based on relationships such as ruler/subject and father/son. It also limited women's roles, confining them largely to the household. However, some women were able to gain literacy and contribute economically through tasks like silk production, but their roles remained secondary to men.</a:t>
            </a:r>
            <a:endParaRPr sz="1200">
              <a:solidFill>
                <a:srgbClr val="E95C3D"/>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military conquest and diplomacy facilitate the influence of Chinese philosophies?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Mongol conquest ended the Song Dynasty, establishing the Yuan Dynasty in its place. The Yuan rulers, though Mongol, adopted Chinese governance structures. Additionally, Chinese influence was felt in neighboring countries as it was brought in “through written texts, imported material objects, visiting ambassadors, marriage across societies, and traveling scholars, students, merchants, musicians, and monks.”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2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23"/>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Europe</a:t>
            </a:r>
            <a:endParaRPr>
              <a:latin typeface="Halant"/>
              <a:ea typeface="Halant"/>
              <a:cs typeface="Halant"/>
              <a:sym typeface="Halant"/>
            </a:endParaRPr>
          </a:p>
        </p:txBody>
      </p:sp>
      <p:pic>
        <p:nvPicPr>
          <p:cNvPr id="184" name="Google Shape;184;p2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5" name="Google Shape;185;p2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6" name="Google Shape;186;p2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7" name="Google Shape;187;p23"/>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188" name="Google Shape;188;p23"/>
          <p:cNvSpPr txBox="1"/>
          <p:nvPr/>
        </p:nvSpPr>
        <p:spPr>
          <a:xfrm>
            <a:off x="588450" y="1552351"/>
            <a:ext cx="6285300" cy="66948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feudal system create hierarchies and obligations between local rulers, such as lords and knights, and the peasants below them?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feudal system established a structured hierarchy where local rulers (lords and knights) controlled land and resources. In return for military support or service, lords granted portions of land to knights, who, in turn, relied on peasants to work the land. Peasants were obligated to provide labor and goods in exchange for protection and land use.</a:t>
            </a:r>
            <a:endParaRPr sz="1200">
              <a:solidFill>
                <a:srgbClr val="E95C3D"/>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European religious and political leaders work together?</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governed together and spread religion to neighboring countries. Additionally, religious leaders would work for the government, compel the population to obey the monarchy and launched crusades together.</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power and influence of Christian religious leaders in Europe.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religious leaders had the power to tax and raise armies. They were part of the feudal system and held significant sway over the local people.</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24"/>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 (Exemplar)</a:t>
            </a:r>
            <a:endParaRPr sz="2400">
              <a:solidFill>
                <a:schemeClr val="dk1"/>
              </a:solidFill>
              <a:latin typeface="Plus Jakarta Sans"/>
              <a:ea typeface="Plus Jakarta Sans"/>
              <a:cs typeface="Plus Jakarta Sans"/>
              <a:sym typeface="Plus Jakarta Sans"/>
            </a:endParaRPr>
          </a:p>
        </p:txBody>
      </p:sp>
      <p:sp>
        <p:nvSpPr>
          <p:cNvPr id="194" name="Google Shape;194;p2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5" name="Google Shape;195;p24"/>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96" name="Google Shape;196;p2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7" name="Google Shape;197;p24"/>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98" name="Google Shape;198;p24"/>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99" name="Google Shape;199;p24"/>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graphicFrame>
        <p:nvGraphicFramePr>
          <p:cNvPr id="200" name="Google Shape;200;p24"/>
          <p:cNvGraphicFramePr/>
          <p:nvPr/>
        </p:nvGraphicFramePr>
        <p:xfrm>
          <a:off x="474175" y="5808650"/>
          <a:ext cx="3000000" cy="3000000"/>
        </p:xfrm>
        <a:graphic>
          <a:graphicData uri="http://schemas.openxmlformats.org/drawingml/2006/table">
            <a:tbl>
              <a:tblPr>
                <a:noFill/>
                <a:tableStyleId>{88D9BD9A-8245-4ABE-A947-4E4C6122C529}</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p>
                      <a:pPr indent="0" lvl="0" marL="0" rtl="0" algn="ctr">
                        <a:spcBef>
                          <a:spcPts val="0"/>
                        </a:spcBef>
                        <a:spcAft>
                          <a:spcPts val="0"/>
                        </a:spcAft>
                        <a:buNone/>
                      </a:pPr>
                      <a:r>
                        <a:rPr lang="en" sz="1700">
                          <a:latin typeface="Inter SemiBold"/>
                          <a:ea typeface="Inter SemiBold"/>
                          <a:cs typeface="Inter SemiBold"/>
                          <a:sym typeface="Inter SemiBold"/>
                        </a:rPr>
                        <a:t>Political</a:t>
                      </a:r>
                      <a:endParaRPr sz="1700">
                        <a:latin typeface="Inter SemiBold"/>
                        <a:ea typeface="Inter SemiBold"/>
                        <a:cs typeface="Inter SemiBold"/>
                        <a:sym typeface="Inter SemiBold"/>
                      </a:endParaRPr>
                    </a:p>
                    <a:p>
                      <a:pPr indent="-304800" lvl="0" marL="457200" rtl="0" algn="l">
                        <a:spcBef>
                          <a:spcPts val="0"/>
                        </a:spcBef>
                        <a:spcAft>
                          <a:spcPts val="0"/>
                        </a:spcAft>
                        <a:buClr>
                          <a:srgbClr val="E95C3D"/>
                        </a:buClr>
                        <a:buSzPts val="1200"/>
                        <a:buFont typeface="Inter SemiBold"/>
                        <a:buChar char="●"/>
                      </a:pPr>
                      <a:r>
                        <a:rPr lang="en" sz="1200">
                          <a:solidFill>
                            <a:srgbClr val="E95C3D"/>
                          </a:solidFill>
                          <a:latin typeface="Inter SemiBold"/>
                          <a:ea typeface="Inter SemiBold"/>
                          <a:cs typeface="Inter SemiBold"/>
                          <a:sym typeface="Inter SemiBold"/>
                        </a:rPr>
                        <a:t>Religious authorities significantly influenced political leadership and power</a:t>
                      </a:r>
                      <a:endParaRPr sz="1200">
                        <a:solidFill>
                          <a:srgbClr val="E95C3D"/>
                        </a:solidFill>
                        <a:latin typeface="Inter SemiBold"/>
                        <a:ea typeface="Inter SemiBold"/>
                        <a:cs typeface="Inter SemiBold"/>
                        <a:sym typeface="Inter SemiBold"/>
                      </a:endParaRPr>
                    </a:p>
                    <a:p>
                      <a:pPr indent="0" lvl="0" marL="457200" rtl="0" algn="l">
                        <a:spcBef>
                          <a:spcPts val="0"/>
                        </a:spcBef>
                        <a:spcAft>
                          <a:spcPts val="0"/>
                        </a:spcAft>
                        <a:buNone/>
                      </a:pPr>
                      <a:r>
                        <a:t/>
                      </a:r>
                      <a:endParaRPr sz="1200">
                        <a:solidFill>
                          <a:srgbClr val="E95C3D"/>
                        </a:solidFill>
                        <a:latin typeface="Inter SemiBold"/>
                        <a:ea typeface="Inter SemiBold"/>
                        <a:cs typeface="Inter SemiBold"/>
                        <a:sym typeface="Inter SemiBold"/>
                      </a:endParaRPr>
                    </a:p>
                    <a:p>
                      <a:pPr indent="-304800" lvl="0" marL="457200" rtl="0" algn="l">
                        <a:spcBef>
                          <a:spcPts val="0"/>
                        </a:spcBef>
                        <a:spcAft>
                          <a:spcPts val="0"/>
                        </a:spcAft>
                        <a:buClr>
                          <a:srgbClr val="E95C3D"/>
                        </a:buClr>
                        <a:buSzPts val="1200"/>
                        <a:buFont typeface="Inter SemiBold"/>
                        <a:buChar char="●"/>
                      </a:pPr>
                      <a:r>
                        <a:rPr lang="en" sz="1200">
                          <a:solidFill>
                            <a:srgbClr val="E95C3D"/>
                          </a:solidFill>
                          <a:latin typeface="Inter SemiBold"/>
                          <a:ea typeface="Inter SemiBold"/>
                          <a:cs typeface="Inter SemiBold"/>
                          <a:sym typeface="Inter SemiBold"/>
                        </a:rPr>
                        <a:t>Beliefs helped shape laws</a:t>
                      </a:r>
                      <a:endParaRPr sz="1200">
                        <a:solidFill>
                          <a:srgbClr val="E95C3D"/>
                        </a:solidFill>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p>
                      <a:pPr indent="0" lvl="0" marL="0" rtl="0" algn="ctr">
                        <a:spcBef>
                          <a:spcPts val="0"/>
                        </a:spcBef>
                        <a:spcAft>
                          <a:spcPts val="0"/>
                        </a:spcAft>
                        <a:buNone/>
                      </a:pPr>
                      <a:r>
                        <a:rPr lang="en" sz="1700">
                          <a:latin typeface="Inter SemiBold"/>
                          <a:ea typeface="Inter SemiBold"/>
                          <a:cs typeface="Inter SemiBold"/>
                          <a:sym typeface="Inter SemiBold"/>
                        </a:rPr>
                        <a:t>Social</a:t>
                      </a:r>
                      <a:endParaRPr sz="1700">
                        <a:latin typeface="Inter SemiBold"/>
                        <a:ea typeface="Inter SemiBold"/>
                        <a:cs typeface="Inter SemiBold"/>
                        <a:sym typeface="Inter SemiBold"/>
                      </a:endParaRPr>
                    </a:p>
                    <a:p>
                      <a:pPr indent="-304800" lvl="0" marL="457200" rtl="0" algn="l">
                        <a:spcBef>
                          <a:spcPts val="0"/>
                        </a:spcBef>
                        <a:spcAft>
                          <a:spcPts val="0"/>
                        </a:spcAft>
                        <a:buClr>
                          <a:srgbClr val="E95C3D"/>
                        </a:buClr>
                        <a:buSzPts val="1200"/>
                        <a:buFont typeface="Inter SemiBold"/>
                        <a:buChar char="●"/>
                      </a:pPr>
                      <a:r>
                        <a:rPr lang="en" sz="1200">
                          <a:solidFill>
                            <a:srgbClr val="E95C3D"/>
                          </a:solidFill>
                          <a:latin typeface="Inter SemiBold"/>
                          <a:ea typeface="Inter SemiBold"/>
                          <a:cs typeface="Inter SemiBold"/>
                          <a:sym typeface="Inter SemiBold"/>
                        </a:rPr>
                        <a:t>Social hierarchies were established and each social class had obligations</a:t>
                      </a:r>
                      <a:endParaRPr sz="1200">
                        <a:solidFill>
                          <a:srgbClr val="E95C3D"/>
                        </a:solidFill>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p>
                      <a:pPr indent="0" lvl="0" marL="0" rtl="0" algn="ctr">
                        <a:spcBef>
                          <a:spcPts val="0"/>
                        </a:spcBef>
                        <a:spcAft>
                          <a:spcPts val="0"/>
                        </a:spcAft>
                        <a:buNone/>
                      </a:pPr>
                      <a:r>
                        <a:rPr lang="en" sz="1700">
                          <a:latin typeface="Inter SemiBold"/>
                          <a:ea typeface="Inter SemiBold"/>
                          <a:cs typeface="Inter SemiBold"/>
                          <a:sym typeface="Inter SemiBold"/>
                        </a:rPr>
                        <a:t>Cultural</a:t>
                      </a:r>
                      <a:endParaRPr sz="1700">
                        <a:latin typeface="Inter SemiBold"/>
                        <a:ea typeface="Inter SemiBold"/>
                        <a:cs typeface="Inter SemiBold"/>
                        <a:sym typeface="Inter SemiBold"/>
                      </a:endParaRPr>
                    </a:p>
                    <a:p>
                      <a:pPr indent="-304800" lvl="0" marL="457200" rtl="0" algn="l">
                        <a:spcBef>
                          <a:spcPts val="0"/>
                        </a:spcBef>
                        <a:spcAft>
                          <a:spcPts val="0"/>
                        </a:spcAft>
                        <a:buClr>
                          <a:srgbClr val="E95C3D"/>
                        </a:buClr>
                        <a:buSzPts val="1200"/>
                        <a:buFont typeface="Inter SemiBold"/>
                        <a:buChar char="●"/>
                      </a:pPr>
                      <a:r>
                        <a:rPr lang="en" sz="1200">
                          <a:solidFill>
                            <a:srgbClr val="E95C3D"/>
                          </a:solidFill>
                          <a:latin typeface="Inter SemiBold"/>
                          <a:ea typeface="Inter SemiBold"/>
                          <a:cs typeface="Inter SemiBold"/>
                          <a:sym typeface="Inter SemiBold"/>
                        </a:rPr>
                        <a:t>Facilitated cultural exchange and influenced the way of life in the empires they were dominant in</a:t>
                      </a:r>
                      <a:endParaRPr sz="1200">
                        <a:solidFill>
                          <a:srgbClr val="E95C3D"/>
                        </a:solidFill>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1" name="Google Shape;201;p24"/>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202" name="Google Shape;202;p24"/>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203" name="Google Shape;203;p24"/>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After completing the Inside/Outside Circle, consider similarities and differences. Identify and explain three ways that these topics are similar.</a:t>
            </a:r>
            <a:endParaRPr sz="1100">
              <a:latin typeface="Plus Jakarta Sans"/>
              <a:ea typeface="Plus Jakarta Sans"/>
              <a:cs typeface="Plus Jakarta Sans"/>
              <a:sym typeface="Plus Jakarta Sans"/>
            </a:endParaRPr>
          </a:p>
        </p:txBody>
      </p:sp>
      <p:pic>
        <p:nvPicPr>
          <p:cNvPr id="204" name="Google Shape;204;p24"/>
          <p:cNvPicPr preferRelativeResize="0"/>
          <p:nvPr/>
        </p:nvPicPr>
        <p:blipFill>
          <a:blip r:embed="rId5">
            <a:alphaModFix/>
          </a:blip>
          <a:stretch>
            <a:fillRect/>
          </a:stretch>
        </p:blipFill>
        <p:spPr>
          <a:xfrm>
            <a:off x="322800" y="1112675"/>
            <a:ext cx="634784" cy="634784"/>
          </a:xfrm>
          <a:prstGeom prst="rect">
            <a:avLst/>
          </a:prstGeom>
          <a:noFill/>
          <a:ln>
            <a:noFill/>
          </a:ln>
        </p:spPr>
      </p:pic>
      <p:sp>
        <p:nvSpPr>
          <p:cNvPr id="205" name="Google Shape;205;p24"/>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2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 (Exemplar)</a:t>
            </a:r>
            <a:endParaRPr sz="2400">
              <a:solidFill>
                <a:schemeClr val="dk1"/>
              </a:solidFill>
              <a:latin typeface="Plus Jakarta Sans"/>
              <a:ea typeface="Plus Jakarta Sans"/>
              <a:cs typeface="Plus Jakarta Sans"/>
              <a:sym typeface="Plus Jakarta Sans"/>
            </a:endParaRPr>
          </a:p>
        </p:txBody>
      </p:sp>
      <p:sp>
        <p:nvSpPr>
          <p:cNvPr id="211" name="Google Shape;21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12" name="Google Shape;212;p2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13" name="Google Shape;213;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4" name="Google Shape;214;p2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15" name="Google Shape;215;p25"/>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and explain two ways in which they differ. In the middle of the differences table, write the topic for the difference. In the first and third columns, provide a specific example for a particular religion or philosophy.</a:t>
            </a:r>
            <a:endParaRPr sz="1100">
              <a:latin typeface="Plus Jakarta Sans"/>
              <a:ea typeface="Plus Jakarta Sans"/>
              <a:cs typeface="Plus Jakarta Sans"/>
              <a:sym typeface="Plus Jakarta Sans"/>
            </a:endParaRPr>
          </a:p>
        </p:txBody>
      </p:sp>
      <p:pic>
        <p:nvPicPr>
          <p:cNvPr id="216" name="Google Shape;216;p25"/>
          <p:cNvPicPr preferRelativeResize="0"/>
          <p:nvPr/>
        </p:nvPicPr>
        <p:blipFill>
          <a:blip r:embed="rId5">
            <a:alphaModFix/>
          </a:blip>
          <a:stretch>
            <a:fillRect/>
          </a:stretch>
        </p:blipFill>
        <p:spPr>
          <a:xfrm>
            <a:off x="322800" y="1112675"/>
            <a:ext cx="634784" cy="634784"/>
          </a:xfrm>
          <a:prstGeom prst="rect">
            <a:avLst/>
          </a:prstGeom>
          <a:noFill/>
          <a:ln>
            <a:noFill/>
          </a:ln>
        </p:spPr>
      </p:pic>
      <p:graphicFrame>
        <p:nvGraphicFramePr>
          <p:cNvPr id="217" name="Google Shape;217;p25"/>
          <p:cNvGraphicFramePr/>
          <p:nvPr/>
        </p:nvGraphicFramePr>
        <p:xfrm>
          <a:off x="474175" y="5343750"/>
          <a:ext cx="3000000" cy="3000000"/>
        </p:xfrm>
        <a:graphic>
          <a:graphicData uri="http://schemas.openxmlformats.org/drawingml/2006/table">
            <a:tbl>
              <a:tblPr>
                <a:noFill/>
                <a:tableStyleId>{88D9BD9A-8245-4ABE-A947-4E4C6122C529}</a:tableStyleId>
              </a:tblPr>
              <a:tblGrid>
                <a:gridCol w="2400875"/>
                <a:gridCol w="1648350"/>
                <a:gridCol w="2317600"/>
              </a:tblGrid>
              <a:tr h="8138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Islamic societies and China were more accepting of diverse beliefs. They both allowed for people of other beliefs to coexist more peacefully than in Christian societies.</a:t>
                      </a:r>
                      <a:endParaRPr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Tolerance and Diversity</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Christianity was less tolerant and Europeans engaged in the Crusades to spread their religion to other areas.</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Chinese philosophies are more so seen as belief systems rather than religions, there is no deity.</a:t>
                      </a:r>
                      <a:endParaRPr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Philosophy v. Religion</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Christianity and Islam are religions with a particular deity and roles for people of their religious organization.</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18" name="Google Shape;218;p25"/>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219" name="Google Shape;219;p25"/>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220" name="Google Shape;220;p25"/>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221" name="Google Shape;221;p25"/>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sp>
        <p:nvSpPr>
          <p:cNvPr id="222" name="Google Shape;222;p25"/>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9780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a:ea typeface="Plus Jakarta Sans"/>
                <a:cs typeface="Plus Jakarta Sans"/>
                <a:sym typeface="Plus Jakarta Sans"/>
              </a:rPr>
              <a:t>Source Questions: Islam</a:t>
            </a:r>
            <a:endParaRPr>
              <a:latin typeface="Halant"/>
              <a:ea typeface="Halant"/>
              <a:cs typeface="Halant"/>
              <a:sym typeface="Halant"/>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a:t>
            </a:r>
            <a:r>
              <a:rPr lang="en" sz="1200">
                <a:solidFill>
                  <a:schemeClr val="dk1"/>
                </a:solidFill>
                <a:latin typeface="Halant"/>
                <a:ea typeface="Halant"/>
                <a:cs typeface="Halant"/>
                <a:sym typeface="Halant"/>
              </a:rPr>
              <a:t>questions below.</a:t>
            </a:r>
            <a:endParaRPr sz="1200">
              <a:solidFill>
                <a:schemeClr val="dk1"/>
              </a:solidFill>
              <a:latin typeface="Halant"/>
              <a:ea typeface="Halant"/>
              <a:cs typeface="Halant"/>
              <a:sym typeface="Halant"/>
            </a:endParaRPr>
          </a:p>
        </p:txBody>
      </p:sp>
      <p:sp>
        <p:nvSpPr>
          <p:cNvPr id="72" name="Google Shape;72;p14"/>
          <p:cNvSpPr txBox="1"/>
          <p:nvPr/>
        </p:nvSpPr>
        <p:spPr>
          <a:xfrm>
            <a:off x="588450" y="1552351"/>
            <a:ext cx="6285300" cy="7616100"/>
          </a:xfrm>
          <a:prstGeom prst="rect">
            <a:avLst/>
          </a:prstGeom>
          <a:noFill/>
          <a:ln>
            <a:noFill/>
          </a:ln>
        </p:spPr>
        <p:txBody>
          <a:bodyPr anchorCtr="0" anchor="t" bIns="86450" lIns="86450" spcFirstLastPara="1" rIns="86450" wrap="square" tIns="86450">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spread of Dar al-Islam under the early Caliphates influence the blending of different cultures and ideas?</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the Mongol and Turkic invasions play in the expansion of Islam beyond the early Caliphates?</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Dar al-Islam continue to expand culturally and religiously after the fall of the Abbasid Caliphate?</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Chinese Philosophies</a:t>
            </a:r>
            <a:endParaRPr sz="24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80" name="Google Shape;8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03550" y="68097"/>
            <a:ext cx="980459" cy="406567"/>
          </a:xfrm>
          <a:prstGeom prst="rect">
            <a:avLst/>
          </a:prstGeom>
          <a:noFill/>
          <a:ln>
            <a:noFill/>
          </a:ln>
        </p:spPr>
      </p:pic>
      <p:sp>
        <p:nvSpPr>
          <p:cNvPr id="82" name="Google Shape;82;p15"/>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Mary Wiesner-Hanks</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East Asia 1220-1450.</a:t>
            </a:r>
            <a:r>
              <a:rPr i="1" lang="en" sz="1200">
                <a:solidFill>
                  <a:srgbClr val="262626"/>
                </a:solidFill>
                <a:latin typeface="Halant"/>
                <a:ea typeface="Halant"/>
                <a:cs typeface="Halant"/>
                <a:sym typeface="Halant"/>
              </a:rPr>
              <a:t>”</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latin typeface="Inter"/>
                <a:ea typeface="Inter"/>
                <a:cs typeface="Inter"/>
                <a:sym typeface="Inter"/>
              </a:rPr>
              <a:t>Merry E. Wiesner-Hanks is Distinguished Professor of History emerita at the University of Wisconsin-Milwaukee, and currently the president of the World History Association.</a:t>
            </a:r>
            <a:endParaRPr sz="1200">
              <a:solidFill>
                <a:schemeClr val="dk1"/>
              </a:solidFill>
              <a:latin typeface="Inter"/>
              <a:ea typeface="Inter"/>
              <a:cs typeface="Inter"/>
              <a:sym typeface="Inter"/>
            </a:endParaRPr>
          </a:p>
        </p:txBody>
      </p:sp>
      <p:pic>
        <p:nvPicPr>
          <p:cNvPr id="83" name="Google Shape;83;p15"/>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84" name="Google Shape;84;p15"/>
          <p:cNvSpPr txBox="1"/>
          <p:nvPr/>
        </p:nvSpPr>
        <p:spPr>
          <a:xfrm>
            <a:off x="359100" y="1994475"/>
            <a:ext cx="6580800" cy="738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Song China [960-1279 CE] had a large and increasing population, however, and a broad and well-educated ruling class. Aristocratic lineage was still the easiest path to power, but not the only path. Hundreds of thousands of young men took civil service examinations—a Chinese educational innovation—after a long period of rigorous study. This provided a way for many able men to gain influence, an opportunity not open to women.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life of scholar-officials in Song China involved more than study and official duties. They were expected to appreciate and even produce literature, music, and art. Some scholars promoted Confucianism, the philosophical system based on the ideas of the fifth century BCE thinker Confucius. One outstanding scholar, Zhu Xi (1130–1200 CE), brought together Confucian writings into what became the official version and the basis of examinations from then on. Confucian writings emphasized the importance of social hierarchies, including ruler/subject, husband/wife, and father/son, all of which reflected the cosmic relationship between Heaven and Earth. Women’s proper realm was believed to be the household, not the world beyond. Still some girls learned to read beside their brothers, and domestic tasks could include producing things such as silk that supported the family, not simply housework.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1270s, the Mongols conquered southern China, ending the Song dynasty and establishing their own dynasty, known as the Yuan (1279–1368 CE). They maintained a separation between Mongols and Chinese, though Chinese men did serve in the Mongol army and government. In the fourteenth century, drought, disease, rebellions, and ineffective leadership led to disorder. Taizu, a brilliant Chinese general who had begun life as a penniless orphan, defeated many rivals for power. He led armies against the Mongols, and founded a new dynasty, the Ming, which would last for three hundred years (1368–1644 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From its earliest centuries, China exerted strong influence on its smaller neighbors, including Vietnam, Korea, and Japan, especially among the elites. Confucian political ideas, Buddhist religious teachings, and Chinese writing were adapted for local use. They were brought in through written texts, imported material objects, visiting ambassadors, marriage across societies, and traveling scholars, students, merchants, musicians, and monks. Chinese influence was especially pronounced during the Tang dynasty, when Vietnam was ruled directly by China and Korea was a vassal state that paid tribute to China. In the eleventh century, powerful regional overlords in Vietnam threw out most Chinese people, but Chinese cultural influence remained.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0" name="Google Shape;90;p16"/>
          <p:cNvSpPr txBox="1"/>
          <p:nvPr/>
        </p:nvSpPr>
        <p:spPr>
          <a:xfrm>
            <a:off x="0" y="0"/>
            <a:ext cx="7315200" cy="10722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Chinese Philosophies</a:t>
            </a:r>
            <a:endParaRPr>
              <a:latin typeface="Halant"/>
              <a:ea typeface="Halant"/>
              <a:cs typeface="Halant"/>
              <a:sym typeface="Halant"/>
            </a:endParaRPr>
          </a:p>
        </p:txBody>
      </p:sp>
      <p:pic>
        <p:nvPicPr>
          <p:cNvPr id="91" name="Google Shape;91;p1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92" name="Google Shape;92;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3" name="Google Shape;93;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94" name="Google Shape;94;p16"/>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95" name="Google Shape;95;p16"/>
          <p:cNvSpPr txBox="1"/>
          <p:nvPr/>
        </p:nvSpPr>
        <p:spPr>
          <a:xfrm>
            <a:off x="588450" y="1552351"/>
            <a:ext cx="6285300" cy="73053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civil service examination system during the Song Dynasty change the path to political power in China?</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Confucianism play in shaping social hierarchies and the roles of men and women in Song China?</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military conquest and diplomacy facilitate the influence of Chinese philosophies?</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Christianity</a:t>
            </a:r>
            <a:endParaRPr sz="2400">
              <a:solidFill>
                <a:schemeClr val="dk1"/>
              </a:solidFill>
              <a:latin typeface="Plus Jakarta Sans"/>
              <a:ea typeface="Plus Jakarta Sans"/>
              <a:cs typeface="Plus Jakarta Sans"/>
              <a:sym typeface="Plus Jakarta Sans"/>
            </a:endParaRPr>
          </a:p>
        </p:txBody>
      </p:sp>
      <p:sp>
        <p:nvSpPr>
          <p:cNvPr id="101" name="Google Shape;101;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2" name="Google Shape;102;p17"/>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03" name="Google Shape;103;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04" name="Google Shape;104;p17"/>
          <p:cNvPicPr preferRelativeResize="0"/>
          <p:nvPr/>
        </p:nvPicPr>
        <p:blipFill>
          <a:blip r:embed="rId4">
            <a:alphaModFix/>
          </a:blip>
          <a:stretch>
            <a:fillRect/>
          </a:stretch>
        </p:blipFill>
        <p:spPr>
          <a:xfrm>
            <a:off x="203550" y="68097"/>
            <a:ext cx="980459" cy="406567"/>
          </a:xfrm>
          <a:prstGeom prst="rect">
            <a:avLst/>
          </a:prstGeom>
          <a:noFill/>
          <a:ln>
            <a:noFill/>
          </a:ln>
        </p:spPr>
      </p:pic>
      <p:sp>
        <p:nvSpPr>
          <p:cNvPr id="105" name="Google Shape;105;p17"/>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Jack Bouchard</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Europe</a:t>
            </a:r>
            <a:r>
              <a:rPr i="1" lang="en" sz="1200">
                <a:solidFill>
                  <a:srgbClr val="262626"/>
                </a:solidFill>
                <a:latin typeface="Halant"/>
                <a:ea typeface="Halant"/>
                <a:cs typeface="Halant"/>
                <a:sym typeface="Halant"/>
              </a:rPr>
              <a:t> 1200-1450.”</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latin typeface="Inter"/>
                <a:ea typeface="Inter"/>
                <a:cs typeface="Inter"/>
                <a:sym typeface="Inter"/>
              </a:rPr>
              <a:t>Jack Bouchard </a:t>
            </a:r>
            <a:r>
              <a:rPr lang="en" sz="1200">
                <a:solidFill>
                  <a:schemeClr val="dk1"/>
                </a:solidFill>
                <a:highlight>
                  <a:srgbClr val="FFFFFF"/>
                </a:highlight>
                <a:latin typeface="Inter"/>
                <a:ea typeface="Inter"/>
                <a:cs typeface="Inter"/>
                <a:sym typeface="Inter"/>
              </a:rPr>
              <a:t>serves as a postdoctoral research fellow at the Folger Shakespeare Library.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06" name="Google Shape;106;p17"/>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107" name="Google Shape;107;p17"/>
          <p:cNvSpPr txBox="1"/>
          <p:nvPr/>
        </p:nvSpPr>
        <p:spPr>
          <a:xfrm>
            <a:off x="359100" y="1765875"/>
            <a:ext cx="65808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FBy 1200, political power in much of Europe was devolved—meaning more power was given to local authorities than to central authorities. In most places, local elites such as nobles, church officials, city councils, and knights had direct control of resources and the law, and were responsible for defending their areas… This system of devolved powers and divided hierarchies has often been called feudalism, and is one of the defining features of medieval Europe and the Mediterranean…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did it look like in practice? A king might grant a powerful lord authority over a province, in exchange for certain promises. The lord gained control of the tax, land, and laws of that province, and in exchange the king received promises of military support and good governance. The lord would then grant parts of the province to his followers in the same manner. One village might go to a knight who swore support, another to a monastery which agreed to pray for the lord’s soul. All of them relied on the labor of the many peasants below them. The result was a world of hierarchies and obligations— everyone owed something to the person above them, and took from the person below…</a:t>
            </a:r>
            <a:endParaRPr sz="1200">
              <a:solidFill>
                <a:schemeClr val="dk1"/>
              </a:solidFill>
              <a:latin typeface="Inter"/>
              <a:ea typeface="Inter"/>
              <a:cs typeface="Inter"/>
              <a:sym typeface="Inter"/>
            </a:endParaRPr>
          </a:p>
        </p:txBody>
      </p:sp>
      <p:sp>
        <p:nvSpPr>
          <p:cNvPr id="108" name="Google Shape;108;p17"/>
          <p:cNvSpPr txBox="1"/>
          <p:nvPr/>
        </p:nvSpPr>
        <p:spPr>
          <a:xfrm>
            <a:off x="909750" y="482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Trevor Getz</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a:t>
            </a:r>
            <a:r>
              <a:rPr i="1" lang="en" sz="1200">
                <a:solidFill>
                  <a:schemeClr val="dk1"/>
                </a:solidFill>
                <a:highlight>
                  <a:srgbClr val="FFFFFF"/>
                </a:highlight>
                <a:latin typeface="Halant"/>
                <a:ea typeface="Halant"/>
                <a:cs typeface="Halant"/>
                <a:sym typeface="Halant"/>
              </a:rPr>
              <a:t>State and Religion in Afro-Eurasia, c.1200–1450.”</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highlight>
                  <a:srgbClr val="FFFFFF"/>
                </a:highlight>
                <a:latin typeface="Inter"/>
                <a:ea typeface="Inter"/>
                <a:cs typeface="Inter"/>
                <a:sym typeface="Inter"/>
              </a:rPr>
              <a:t>Trevor Getz is a professor of African and world history at San Francisco State University.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09" name="Google Shape;109;p17"/>
          <p:cNvPicPr preferRelativeResize="0"/>
          <p:nvPr/>
        </p:nvPicPr>
        <p:blipFill>
          <a:blip r:embed="rId5">
            <a:alphaModFix/>
          </a:blip>
          <a:stretch>
            <a:fillRect/>
          </a:stretch>
        </p:blipFill>
        <p:spPr>
          <a:xfrm>
            <a:off x="376388" y="5022235"/>
            <a:ext cx="634784" cy="634784"/>
          </a:xfrm>
          <a:prstGeom prst="rect">
            <a:avLst/>
          </a:prstGeom>
          <a:noFill/>
          <a:ln>
            <a:noFill/>
          </a:ln>
        </p:spPr>
      </p:pic>
      <p:sp>
        <p:nvSpPr>
          <p:cNvPr id="110" name="Google Shape;110;p17"/>
          <p:cNvSpPr txBox="1"/>
          <p:nvPr/>
        </p:nvSpPr>
        <p:spPr>
          <a:xfrm>
            <a:off x="359100" y="5575875"/>
            <a:ext cx="65808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In Christian Europe, religious leaders and rulers formed alliances as well. This was especially true in the Byzantine Empire, where the patriarchs (religious leaders) of the Orthodox Church and the Byzantine Emperors generally worked quite closely together. They governed the empire and spread the religion to neighboring people, such as the Slavs in Eastern Europe…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Catholic Europe as well, rulers relied on priests and monks for professional work (as scribes and accountants), advice, and legitimacy. Priests generally called upon people to obey their kings and princes, who were believed to rule with God’s approval. The two leaderships also cooperated on crusades—wars against Muslims in the Mediterranean and pagans in northern Europe.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However, there was also a division here. The Catholic popes were political figures as well as religious leaders, and they often competed with powerful kings. Popes could, in some ways, charge taxes and raise armies of their own, even in territory controlled by kings or princes… In the mid-thirteenth century, the most powerful rulers of central Europe, the Holy Roman Emperors, fought with the pope for influence in that region.</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pic>
        <p:nvPicPr>
          <p:cNvPr id="115" name="Google Shape;115;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6" name="Google Shape;116;p18"/>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Europe</a:t>
            </a:r>
            <a:endParaRPr>
              <a:latin typeface="Halant"/>
              <a:ea typeface="Halant"/>
              <a:cs typeface="Halant"/>
              <a:sym typeface="Halant"/>
            </a:endParaRPr>
          </a:p>
        </p:txBody>
      </p:sp>
      <p:pic>
        <p:nvPicPr>
          <p:cNvPr id="117" name="Google Shape;117;p1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8" name="Google Shape;118;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9" name="Google Shape;119;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0" name="Google Shape;120;p18"/>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121" name="Google Shape;121;p18"/>
          <p:cNvSpPr txBox="1"/>
          <p:nvPr/>
        </p:nvSpPr>
        <p:spPr>
          <a:xfrm>
            <a:off x="588450" y="1552351"/>
            <a:ext cx="6285300" cy="72027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feudal system create hierarchies and obligations between local rulers, such as lords and knights, and the peasants below them?</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European religious and political leaders work together?</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power and influence of Christian religious leaders in Europe.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27" name="Google Shape;127;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8" name="Google Shape;128;p1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29" name="Google Shape;129;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0" name="Google Shape;130;p1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31" name="Google Shape;131;p19"/>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32" name="Google Shape;132;p19"/>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graphicFrame>
        <p:nvGraphicFramePr>
          <p:cNvPr id="133" name="Google Shape;133;p19"/>
          <p:cNvGraphicFramePr/>
          <p:nvPr/>
        </p:nvGraphicFramePr>
        <p:xfrm>
          <a:off x="474175" y="5808650"/>
          <a:ext cx="3000000" cy="3000000"/>
        </p:xfrm>
        <a:graphic>
          <a:graphicData uri="http://schemas.openxmlformats.org/drawingml/2006/table">
            <a:tbl>
              <a:tblPr>
                <a:noFill/>
                <a:tableStyleId>{88D9BD9A-8245-4ABE-A947-4E4C6122C529}</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34" name="Google Shape;134;p19"/>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35" name="Google Shape;135;p19"/>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36" name="Google Shape;136;p19"/>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After completing the Inside/Outside Circle, consider similarities and differences. Identify and explain three ways that these topics are similar.</a:t>
            </a:r>
            <a:endParaRPr sz="1100">
              <a:latin typeface="Plus Jakarta Sans"/>
              <a:ea typeface="Plus Jakarta Sans"/>
              <a:cs typeface="Plus Jakarta Sans"/>
              <a:sym typeface="Plus Jakarta Sans"/>
            </a:endParaRPr>
          </a:p>
        </p:txBody>
      </p:sp>
      <p:pic>
        <p:nvPicPr>
          <p:cNvPr id="137" name="Google Shape;137;p19"/>
          <p:cNvPicPr preferRelativeResize="0"/>
          <p:nvPr/>
        </p:nvPicPr>
        <p:blipFill>
          <a:blip r:embed="rId5">
            <a:alphaModFix/>
          </a:blip>
          <a:stretch>
            <a:fillRect/>
          </a:stretch>
        </p:blipFill>
        <p:spPr>
          <a:xfrm>
            <a:off x="322800" y="1112675"/>
            <a:ext cx="634784" cy="634784"/>
          </a:xfrm>
          <a:prstGeom prst="rect">
            <a:avLst/>
          </a:prstGeom>
          <a:noFill/>
          <a:ln>
            <a:noFill/>
          </a:ln>
        </p:spPr>
      </p:pic>
      <p:sp>
        <p:nvSpPr>
          <p:cNvPr id="138" name="Google Shape;138;p19"/>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44" name="Google Shape;144;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45" name="Google Shape;145;p20"/>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46" name="Google Shape;146;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7" name="Google Shape;147;p20"/>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48" name="Google Shape;148;p20"/>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and explain two ways in which they differ. In the middle of the differences table, write the topic for the difference. In the first and third columns, provide a specific example for a particular religion or philosophy.</a:t>
            </a:r>
            <a:endParaRPr sz="1100">
              <a:latin typeface="Plus Jakarta Sans"/>
              <a:ea typeface="Plus Jakarta Sans"/>
              <a:cs typeface="Plus Jakarta Sans"/>
              <a:sym typeface="Plus Jakarta Sans"/>
            </a:endParaRPr>
          </a:p>
        </p:txBody>
      </p:sp>
      <p:pic>
        <p:nvPicPr>
          <p:cNvPr id="149" name="Google Shape;149;p20"/>
          <p:cNvPicPr preferRelativeResize="0"/>
          <p:nvPr/>
        </p:nvPicPr>
        <p:blipFill>
          <a:blip r:embed="rId5">
            <a:alphaModFix/>
          </a:blip>
          <a:stretch>
            <a:fillRect/>
          </a:stretch>
        </p:blipFill>
        <p:spPr>
          <a:xfrm>
            <a:off x="322800" y="1112675"/>
            <a:ext cx="634784" cy="634784"/>
          </a:xfrm>
          <a:prstGeom prst="rect">
            <a:avLst/>
          </a:prstGeom>
          <a:noFill/>
          <a:ln>
            <a:noFill/>
          </a:ln>
        </p:spPr>
      </p:pic>
      <p:graphicFrame>
        <p:nvGraphicFramePr>
          <p:cNvPr id="150" name="Google Shape;150;p20"/>
          <p:cNvGraphicFramePr/>
          <p:nvPr/>
        </p:nvGraphicFramePr>
        <p:xfrm>
          <a:off x="474175" y="5343750"/>
          <a:ext cx="3000000" cy="3000000"/>
        </p:xfrm>
        <a:graphic>
          <a:graphicData uri="http://schemas.openxmlformats.org/drawingml/2006/table">
            <a:tbl>
              <a:tblPr>
                <a:noFill/>
                <a:tableStyleId>{88D9BD9A-8245-4ABE-A947-4E4C6122C529}</a:tableStyleId>
              </a:tblPr>
              <a:tblGrid>
                <a:gridCol w="2400875"/>
                <a:gridCol w="1648350"/>
                <a:gridCol w="2317600"/>
              </a:tblGrid>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51" name="Google Shape;151;p20"/>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52" name="Google Shape;152;p20"/>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53" name="Google Shape;153;p20"/>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54" name="Google Shape;154;p20"/>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sp>
        <p:nvSpPr>
          <p:cNvPr id="155" name="Google Shape;155;p20"/>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pic>
        <p:nvPicPr>
          <p:cNvPr id="160" name="Google Shape;160;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1" name="Google Shape;161;p21"/>
          <p:cNvSpPr txBox="1"/>
          <p:nvPr/>
        </p:nvSpPr>
        <p:spPr>
          <a:xfrm>
            <a:off x="0" y="0"/>
            <a:ext cx="7315200" cy="9780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a:ea typeface="Plus Jakarta Sans"/>
                <a:cs typeface="Plus Jakarta Sans"/>
                <a:sym typeface="Plus Jakarta Sans"/>
              </a:rPr>
              <a:t>Source Questions: Islam (Exemplar)</a:t>
            </a:r>
            <a:endParaRPr>
              <a:latin typeface="Halant"/>
              <a:ea typeface="Halant"/>
              <a:cs typeface="Halant"/>
              <a:sym typeface="Halant"/>
            </a:endParaRPr>
          </a:p>
        </p:txBody>
      </p:sp>
      <p:pic>
        <p:nvPicPr>
          <p:cNvPr id="162" name="Google Shape;162;p2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63" name="Google Shape;163;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4" name="Google Shape;164;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5" name="Google Shape;165;p21"/>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166" name="Google Shape;166;p21"/>
          <p:cNvSpPr txBox="1"/>
          <p:nvPr/>
        </p:nvSpPr>
        <p:spPr>
          <a:xfrm>
            <a:off x="588450" y="1552351"/>
            <a:ext cx="6285300" cy="7504500"/>
          </a:xfrm>
          <a:prstGeom prst="rect">
            <a:avLst/>
          </a:prstGeom>
          <a:noFill/>
          <a:ln>
            <a:noFill/>
          </a:ln>
        </p:spPr>
        <p:txBody>
          <a:bodyPr anchorCtr="0" anchor="t" bIns="86450" lIns="86450" spcFirstLastPara="1" rIns="86450" wrap="square" tIns="86450">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spread of Dar al-Islam under the early Caliphates influence the blending of different cultures and ideas?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spread of Dar al-Islam under the early Caliphates fostered a rich blending of cultures, as Muslim conquerors adopted and incorporated ideas from the lands they conquered, such as Greek philosophy, Indian science, and Chinese technology. This exchange of knowledge created a culturally diverse yet unified Islamic world.</a:t>
            </a:r>
            <a:endParaRPr sz="1200">
              <a:solidFill>
                <a:srgbClr val="E95C3D"/>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the Mongol and Turkic invasions play in the expansion of Islam beyond the early Caliphates?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Mongol and Turkic invasions, despite initially being destructive, ultimately contributed to the spread of Islam. The Mongols adopted Islam in parts of their empire, and the Turkic dynasties, like the Ottoman and Mughal Empires, helped Islam spread to new regions in Eurasia, establishing powerful Islamic states long after the fall of the Abbasid Caliphate.</a:t>
            </a:r>
            <a:endParaRPr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did Dar al-Islam continue to expand culturally and religiously after the fall of the Abbasid Caliphate?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After the fall of the Abbasid Caliphate, Dar al-Islam continued to expand through Turkic and Mongol conquests, reaching regions like sub-Saharan Africa, India, and Southeast Asia. The spread of Islamic culture and religion was reinforced by trade networks, missionary activity, and the establishment of new Islamic states, ensuring its influence across a vast geographical area.</a:t>
            </a:r>
            <a:endParaRPr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